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rie Pogorelc" initials="CP" lastIdx="1" clrIdx="0">
    <p:extLst>
      <p:ext uri="{19B8F6BF-5375-455C-9EA6-DF929625EA0E}">
        <p15:presenceInfo xmlns:p15="http://schemas.microsoft.com/office/powerpoint/2012/main" userId="S-1-5-21-3498805899-2376028649-363471376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81" autoAdjust="0"/>
  </p:normalViewPr>
  <p:slideViewPr>
    <p:cSldViewPr snapToGrid="0">
      <p:cViewPr varScale="1">
        <p:scale>
          <a:sx n="84" d="100"/>
          <a:sy n="84" d="100"/>
        </p:scale>
        <p:origin x="15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EA4CB-2D34-44D6-B207-A25F0C268681}" type="datetimeFigureOut">
              <a:rPr lang="en-US" smtClean="0"/>
              <a:t>2022-03-07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E5B47-C8D7-4411-A1AF-AC876BAE0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e5b30df0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e5b30df09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4e5b30df09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40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e5b30df0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e5b30df09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4e5b30df09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71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5b30df0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5b30df0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4e5b30df09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7095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e5b30df09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e5b30df09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4e5b30df09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30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e6acf7a7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e6acf7a71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4e6acf7a71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397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e6acf7a7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e6acf7a71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4e6acf7a71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844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e6acf7a7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e6acf7a71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4e6acf7a71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383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e6acf7a7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e6acf7a71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4e6acf7a71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7700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e6acf7a7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e6acf7a71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4e6acf7a71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371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e6acf7a7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e6acf7a71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4e6acf7a71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535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e6acf7a7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e6acf7a71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4e6acf7a71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9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5b30df0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5b30df09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4e5b30df09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4792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e6acf7a7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e6acf7a71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4e6acf7a71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0918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6acf7a7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6acf7a71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4e6acf7a71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0114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e6acf7a7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e6acf7a71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4e6acf7a71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6940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e6acf7a7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e6acf7a71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4e6acf7a71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5624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e6acf7a7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e6acf7a71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4e6acf7a71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100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e6acf7a7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e6acf7a71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4e6acf7a71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694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e6acf7a7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e6acf7a71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4e6acf7a71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2555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e6acf7a7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e6acf7a71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4e6acf7a7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4897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e6acf7a7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e6acf7a71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4e6acf7a71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5181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e6acf7a7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e6acf7a71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4e6acf7a71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694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5b30df0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5b30df0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4e5b30df09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705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e6acf7a7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e6acf7a71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4e6acf7a71_0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0530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e6acf7a7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e6acf7a71_0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4e6acf7a71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501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e6acf7a71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e6acf7a71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4e6acf7a71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2480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e6acf7a71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e6acf7a71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4e6acf7a71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3661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e6acf7a7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e6acf7a71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4e6acf7a71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7722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e6acf7a7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e6acf7a71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4e6acf7a71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7884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e6acf7a7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e6acf7a71_0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4e6acf7a71_0_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53695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e6acf7a71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e6acf7a71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4e6acf7a71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091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e6acf7a71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e6acf7a71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4e6acf7a71_0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5730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e6acf7a7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e6acf7a71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4e6acf7a71_0_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6851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e5b30df0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e5b30df09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4e5b30df09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988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e6acf7a7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e6acf7a71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4e6acf7a71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19037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e6acf7a7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e6acf7a71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4e6acf7a71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669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e6acf7a7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e6acf7a71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4e6acf7a71_0_2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818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e6acf7a7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4e6acf7a71_0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4e6acf7a71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4069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e6acf7a71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e6acf7a71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4e6acf7a71_0_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31962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e6acf7a7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e6acf7a71_0_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4e6acf7a71_0_2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89576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e6acf7a7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e6acf7a71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4e6acf7a71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0671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e6acf7a7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e6acf7a71_0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4e6acf7a71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6019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e6acf7a71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e6acf7a71_0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4e6acf7a71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1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e6acf7a71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e6acf7a71_0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4e6acf7a71_0_3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122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e5b30df0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e5b30df09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4e5b30df09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4122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e6acf7a7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e6acf7a71_0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4e6acf7a71_0_3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815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e6acf7a7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e6acf7a71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4e6acf7a71_0_3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781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e6acf7a7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e6acf7a71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4e6acf7a71_0_3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e5b30df0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e5b30df09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4e5b30df09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5362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e5b30df0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e5b30df09_0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4e5b30df09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4125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e5b30df0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e5b30df0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4e5b30df0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41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e5b30df0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e5b30df09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4e5b30df09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73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2022-03-07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8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2022-03-07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2022-03-07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er slide with customer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99886" y="2667682"/>
            <a:ext cx="10392229" cy="663575"/>
          </a:xfrm>
        </p:spPr>
        <p:txBody>
          <a:bodyPr>
            <a:normAutofit/>
          </a:bodyPr>
          <a:lstStyle>
            <a:lvl1pPr algn="ctr">
              <a:buNone/>
              <a:defRPr lang="en-US" sz="3400" b="1" kern="1200" baseline="0" dirty="0" smtClean="0">
                <a:solidFill>
                  <a:schemeClr val="accent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Section Name Here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99886" y="3441565"/>
            <a:ext cx="10392229" cy="389182"/>
          </a:xfrm>
        </p:spPr>
        <p:txBody>
          <a:bodyPr>
            <a:normAutofit/>
          </a:bodyPr>
          <a:lstStyle>
            <a:lvl1pPr algn="ctr">
              <a:buNone/>
              <a:defRPr lang="en-US" sz="1800" b="0" kern="1200" dirty="0" smtClean="0">
                <a:solidFill>
                  <a:schemeClr val="accent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Who what when where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682818" y="316141"/>
            <a:ext cx="1204383" cy="848631"/>
          </a:xfr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latin typeface="+mj-lt"/>
              </a:defRPr>
            </a:lvl1pPr>
          </a:lstStyle>
          <a:p>
            <a:r>
              <a:rPr lang="en-US" dirty="0"/>
              <a:t>Click here to add Customer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910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EF3772-D26D-42B1-8F68-C6DA20709343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600" y="277813"/>
            <a:ext cx="10972800" cy="585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C3A72-2708-48D4-AD84-A36752FA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286BC-87E1-4AA9-949B-2C769908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9A8C1-FECA-4AB2-962E-C4B6A1EC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412BEEF-46F0-4D1C-8901-5104B4F84655}" type="slidenum">
              <a:rPr lang="fa-IR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4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EAE9-BDE1-4997-AB87-87233A81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32E9E-9FA6-4F47-A048-7228A67322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C1B0F-9B86-4C02-BCFC-6642FA206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0615D-B532-4D00-9C32-E8CD4803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1939B-A6D7-4D6C-84A4-B311DC14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0C330-937D-4203-8A73-87D75063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89BE7078-D0A6-4731-81B4-3002EFDBBFB1}" type="slidenum">
              <a:rPr lang="fa-IR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88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2022-03-07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1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2022-03-07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1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2022-03-07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3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2022-03-07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2022-03-07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6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2022-03-07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2022-03-07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2022-03-07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52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2022-03-07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7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  <p:sldLayoutId id="2147483685" r:id="rId12"/>
    <p:sldLayoutId id="2147483686" r:id="rId13"/>
    <p:sldLayoutId id="214748368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7856644-4E57-43F6-A462-9640874C8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128D5-E10E-42F1-B5F2-EA1A35DCF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23" y="495681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Public Key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629E4-8678-4A4F-8C8B-D5DEC750F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/>
                </a:solidFill>
              </a:rPr>
              <a:t>CIS 360 – Prof. C. R. Johnson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/>
                </a:solidFill>
              </a:rPr>
              <a:t>University of Wisconsin – Stevens Point</a:t>
            </a:r>
          </a:p>
        </p:txBody>
      </p:sp>
    </p:spTree>
    <p:extLst>
      <p:ext uri="{BB962C8B-B14F-4D97-AF65-F5344CB8AC3E}">
        <p14:creationId xmlns:p14="http://schemas.microsoft.com/office/powerpoint/2010/main" val="200812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Euler’s Theorem (Contd.)</a:t>
            </a: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Example: to calculate   </a:t>
            </a:r>
            <a:r>
              <a:rPr lang="en-US" sz="2600" dirty="0">
                <a:latin typeface="Courier New"/>
                <a:ea typeface="Courier New"/>
                <a:cs typeface="Courier New"/>
                <a:sym typeface="Courier New"/>
              </a:rPr>
              <a:t>4 </a:t>
            </a:r>
            <a:r>
              <a:rPr lang="en-US" sz="2600" baseline="30000" dirty="0">
                <a:latin typeface="Courier New"/>
                <a:ea typeface="Courier New"/>
                <a:cs typeface="Courier New"/>
                <a:sym typeface="Courier New"/>
              </a:rPr>
              <a:t>100003 </a:t>
            </a:r>
            <a:r>
              <a:rPr lang="en-US" sz="2600" dirty="0">
                <a:latin typeface="Courier New"/>
                <a:ea typeface="Courier New"/>
                <a:cs typeface="Courier New"/>
                <a:sym typeface="Courier New"/>
              </a:rPr>
              <a:t>mod 33</a:t>
            </a:r>
            <a:endParaRPr sz="2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Courier New"/>
              <a:buChar char="•"/>
            </a:pPr>
            <a:r>
              <a:rPr lang="en-US" sz="2600" dirty="0">
                <a:latin typeface="Courier New"/>
                <a:ea typeface="Courier New"/>
                <a:cs typeface="Courier New"/>
                <a:sym typeface="Courier New"/>
              </a:rPr>
              <a:t>φ(33) = φ(3) ∗ φ(11) = (3 − 1) ∗ (11 − 1) = 20</a:t>
            </a:r>
            <a:endParaRPr sz="2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ourier New"/>
              <a:buChar char="•"/>
            </a:pPr>
            <a:r>
              <a:rPr lang="en-US" sz="2600" dirty="0">
                <a:latin typeface="Courier New"/>
                <a:ea typeface="Courier New"/>
                <a:cs typeface="Courier New"/>
                <a:sym typeface="Courier New"/>
              </a:rPr>
              <a:t>100003 = 5000φ(33) + 3</a:t>
            </a:r>
            <a:endParaRPr sz="2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A8E606-E8DF-445E-A662-71701921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475" y="3919224"/>
            <a:ext cx="8485050" cy="2628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Extended Euclidean Algorithm (EEA)</a:t>
            </a:r>
            <a:endParaRPr dirty="0"/>
          </a:p>
        </p:txBody>
      </p:sp>
      <p:sp>
        <p:nvSpPr>
          <p:cNvPr id="176" name="Google Shape;176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Euclid’s algorithm: efficient method for computing GCD</a:t>
            </a:r>
            <a:endParaRPr sz="20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Extended Euclidean algorithm: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computes GCD of integers a and b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finds integers x and y, such that: 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ax + by =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(a, b)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RSA uses extended Euclidean algorithm: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e and n are components of public key</a:t>
            </a:r>
            <a:endParaRPr sz="2000" dirty="0"/>
          </a:p>
          <a:p>
            <a:pPr marL="9144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Find solution to equation: </a:t>
            </a:r>
            <a:endParaRPr sz="2000" dirty="0"/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e ∗ x + φ(n) ∗ y =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gcd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(e, φ(n)) = 1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lnSpc>
                <a:spcPct val="115000"/>
              </a:lnSpc>
            </a:pPr>
            <a:r>
              <a:rPr lang="en-US" sz="2000" dirty="0"/>
              <a:t>x is private key (also referred to as 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US" sz="2000" dirty="0"/>
              <a:t>)</a:t>
            </a:r>
          </a:p>
          <a:p>
            <a:pPr lvl="1">
              <a:lnSpc>
                <a:spcPct val="115000"/>
              </a:lnSpc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sz="2000" dirty="0"/>
              <a:t> is the public key (e and d form a </a:t>
            </a:r>
            <a:r>
              <a:rPr lang="en-US" sz="2000" u="sng" dirty="0"/>
              <a:t>key pair</a:t>
            </a:r>
            <a:r>
              <a:rPr lang="en-US" sz="2000" dirty="0"/>
              <a:t>)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Equation results: 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e ∗ d mod φ(n) = 1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AED3B4-A796-4B13-AAB9-62BA9CF50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RSA Algorithm</a:t>
            </a:r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We will cover: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Key generation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Encryption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Decryption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D56BE-3180-4FF4-9D2C-0F6CB62D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RSA: Key Generation</a:t>
            </a: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Need to generate: modulus n, public key exponent e, private key exponent d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Approach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Choose p, q (large random prime numbers)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n =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pq</a:t>
            </a:r>
            <a:r>
              <a:rPr lang="en-US" sz="2400" dirty="0"/>
              <a:t> (should be large)</a:t>
            </a:r>
            <a:endParaRPr sz="2400" dirty="0"/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-US" sz="2400" dirty="0"/>
              <a:t>Choose e,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1 &lt; e &lt; φ(n) </a:t>
            </a:r>
            <a:r>
              <a:rPr lang="en-US" sz="2400" dirty="0"/>
              <a:t>and e is relatively prime to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φ(n) </a:t>
            </a:r>
            <a:r>
              <a:rPr lang="en-US" sz="2400" dirty="0"/>
              <a:t>	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Find d, by solving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ed mod φ(n) = 1 </a:t>
            </a:r>
            <a:r>
              <a:rPr lang="en-US" sz="2400" dirty="0">
                <a:sym typeface="Courier New"/>
              </a:rPr>
              <a:t>using the EEA</a:t>
            </a:r>
            <a:endParaRPr sz="2400" dirty="0">
              <a:sym typeface="Courier New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Result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(</a:t>
            </a:r>
            <a:r>
              <a:rPr lang="en-US" sz="2400" dirty="0" err="1"/>
              <a:t>e,n</a:t>
            </a:r>
            <a:r>
              <a:rPr lang="en-US" sz="2400" dirty="0"/>
              <a:t>) is public key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d is private key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BBB43-47C2-462D-9E00-F6923337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RSA: Encryption and Decryption</a:t>
            </a: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Encryption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treat the plaintext M as a number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assuming M &lt; n</a:t>
            </a:r>
            <a:endParaRPr sz="2400" dirty="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New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C = M</a:t>
            </a:r>
            <a:r>
              <a:rPr lang="en-US" sz="2400" baseline="30000" dirty="0">
                <a:latin typeface="Courier New"/>
                <a:ea typeface="Courier New"/>
                <a:cs typeface="Courier New"/>
                <a:sym typeface="Courier New"/>
              </a:rPr>
              <a:t>e 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mod n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Decryption</a:t>
            </a:r>
            <a:endParaRPr sz="2400" dirty="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New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M = C</a:t>
            </a:r>
            <a:r>
              <a:rPr lang="en-US" sz="2400" baseline="30000" dirty="0">
                <a:latin typeface="Courier New"/>
                <a:ea typeface="Courier New"/>
                <a:cs typeface="Courier New"/>
                <a:sym typeface="Courier New"/>
              </a:rPr>
              <a:t>d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mod n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69827-AC80-4C60-9BAE-C0FEC21D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00" y="4854065"/>
            <a:ext cx="7621600" cy="1897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RSA Exercise: Small Numbers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Choose two prime numbers p = 13 and q = 17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Find e:</a:t>
            </a:r>
            <a:endParaRPr sz="2400" dirty="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New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n =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pq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= 221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New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φ(n) = (p − 1)(q − 1) = 192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choose e = 7 (7 is relatively prime to φ(n))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Find d:</a:t>
            </a:r>
            <a:endParaRPr sz="2400" dirty="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New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ed = 1 mod φ(n)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Solving the above equation is equivalent to: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7d + 192y = 1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Using extended Euclidean algorithm, we get d = 55 and y = −2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9C094-706F-4E04-8D2D-48ADB1664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RSA Exercise: Small Numbers (Contd.)</a:t>
            </a: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Encrypt M = 36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Cipher text ( C ) = 179 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6BA1C6-47EB-4658-A698-68BF2B8C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262" y="3189732"/>
            <a:ext cx="5705475" cy="16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RSA Exercise: Small Numbers (Contd.)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3F7C-F0A1-48A9-8595-1A941B91E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BF6CC-9AA5-4290-9284-CAFD042AF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725" y="1948850"/>
            <a:ext cx="6604550" cy="44519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Hybrid Encryption</a:t>
            </a:r>
            <a:endParaRPr dirty="0"/>
          </a:p>
        </p:txBody>
      </p:sp>
      <p:sp>
        <p:nvSpPr>
          <p:cNvPr id="228" name="Google Shape;228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Two phases: Start with pubic key crypto, and finish it with secret key crypto.</a:t>
            </a: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Rationale: High computation cost of public-key encryption/</a:t>
            </a:r>
            <a:r>
              <a:rPr lang="en-US" sz="2400"/>
              <a:t>decreytion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Public key algorithms used to exchange a secret session key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Key (content-encryption key) used to encrypt data using a symmetric-key algorithm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1F8BB-3ECD-47FB-800A-D789343C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955" y="4251960"/>
            <a:ext cx="4284090" cy="242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OpenSSL Tools to Conduct RSA Operations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We will cover: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Generating RSA keys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Extracting the public key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Encryption and Decryption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8F8CA8-9644-4CBF-9FA6-5DF09D77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 History Lesson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Historically same key was used for encryption and decryption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Challenge: exchanging the secret key (e.g. face-to-face meeting)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1976: Whitfield Diffie and Martin Hellman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key exchange protocol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proposed a new public-key cryptosystem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1978: Ron Rivest, Adi Shamir, and Leonard Adleman (all from MIT)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attempted to develop a cryptosystem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created RSA algorithm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DE8FA-C045-4B78-B016-1F9C148F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OpenSSL Tools: Generating RSA keys </a:t>
            </a:r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Example: generate a 1024-bit public/private key pair</a:t>
            </a:r>
            <a:endParaRPr sz="2400" dirty="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Font typeface="Courier New"/>
              <a:buChar char="•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openssl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genrsa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-aes128 -out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private.pem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1024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 err="1"/>
              <a:t>private.pem</a:t>
            </a:r>
            <a:r>
              <a:rPr lang="en-US" sz="2400" dirty="0"/>
              <a:t>:  Base64 encoding of DER generated binary output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2DBE1-6373-4BA9-B50D-448D2157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13" y="3865363"/>
            <a:ext cx="10239375" cy="1762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OpenSSL Tools: Generating RSA keys (Contd.)</a:t>
            </a:r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Actual content of </a:t>
            </a:r>
            <a:r>
              <a:rPr lang="en-US" sz="2400" dirty="0" err="1"/>
              <a:t>private.pem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2855B-1A58-4D99-84FC-1A7B0986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415" y="2278350"/>
            <a:ext cx="6719151" cy="41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OpenSSL Tools: Extracting Public Key 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Courier New"/>
              <a:buChar char="•"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openssl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rsa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-in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private.pem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pubout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public.pem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Content of </a:t>
            </a:r>
            <a:r>
              <a:rPr lang="en-US" sz="2400" dirty="0" err="1"/>
              <a:t>public.pem</a:t>
            </a:r>
            <a:r>
              <a:rPr lang="en-US" sz="2400" dirty="0"/>
              <a:t>: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562BF2-6155-4805-B9C9-23DED564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612" y="3132582"/>
            <a:ext cx="102584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136" y="5032248"/>
            <a:ext cx="1023937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OpenSSL Tools: Encryption and Decryption</a:t>
            </a: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Plain Text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Encryption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Decryption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2FE8B4-7D81-46EF-A5C6-4E4CDE80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26" y="2832027"/>
            <a:ext cx="86010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533" y="3886955"/>
            <a:ext cx="8441292" cy="6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526" y="5408745"/>
            <a:ext cx="8441299" cy="89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Paddings for RSA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Secret-key encryption uses encryption modes to encrypt plaintext longer than block size. 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RSA used in hybrid approach (Content key length &lt;&lt; RSA key length)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 To encrypt: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short plaintext: treat it a number, raise it to the power of e (modulo n)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large plaintext: use hybrid approach (treat the content key as a number and raise it to the power of e (modulo n)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Treating plaintext as a number and directly applying RSA is called plain RSA or textbook RSA</a:t>
            </a:r>
            <a:endParaRPr sz="24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C2581-8A94-460E-9F3C-820DFF02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Attacks Against Textbook RSA</a:t>
            </a:r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RSA is deterministic encryption algorithm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same plaintext encrypted using same public key gives same ciphertext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secret-key encryption uses randomized IV to have different ciphertext for same plaintext</a:t>
            </a:r>
            <a:endParaRPr sz="20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For small e and m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if m</a:t>
            </a:r>
            <a:r>
              <a:rPr lang="en-US" sz="2000" baseline="30000" dirty="0"/>
              <a:t>e</a:t>
            </a:r>
            <a:r>
              <a:rPr lang="en-US" sz="2000" dirty="0"/>
              <a:t> &lt; modulus n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e-</a:t>
            </a:r>
            <a:r>
              <a:rPr lang="en-US" sz="2000" dirty="0" err="1"/>
              <a:t>th</a:t>
            </a:r>
            <a:r>
              <a:rPr lang="en-US" sz="2000" dirty="0"/>
              <a:t> root of ciphertext gives plaintext</a:t>
            </a:r>
            <a:endParaRPr sz="20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If same plaintext is encrypted e times or more using the same e but different n, then it is easy to decrypt the original plaintext message via the Chinese remainder theorem</a:t>
            </a:r>
            <a:endParaRPr sz="20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F52A3-4392-4BCA-BFF0-DCD2CE7D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Paddings: PKCS#1 v1.5 and OAEP</a:t>
            </a:r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Simple fix to defend against previous attacks is to add randomness to the plaintext before encryption</a:t>
            </a:r>
            <a:endParaRPr sz="20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Approach is called padding</a:t>
            </a:r>
            <a:endParaRPr sz="20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 Types of padding:</a:t>
            </a:r>
            <a:endParaRPr sz="2000"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PKCS#1 (up to version 1.5): weakness discovered since 1998</a:t>
            </a:r>
            <a:endParaRPr sz="2000"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Optimal Asymmetric Encryption Padding (OAEP): prevents attacks on PKCS</a:t>
            </a:r>
            <a:endParaRPr sz="20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rsautl</a:t>
            </a:r>
            <a:r>
              <a:rPr lang="en-US" sz="2000" dirty="0"/>
              <a:t> command provides options for both types of paddings (PKCS#1 v1.5 is default)</a:t>
            </a:r>
            <a:endParaRPr sz="2000" dirty="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BFF731-8E31-48EF-A750-1CE447733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PKCS Padding</a:t>
            </a:r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Plaintext is padded to 128 bytes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Original plaintext is placed at the end of the block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Data inside the block (except the first two bytes) are all random numbers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First byte of the padding is always 00 (so that padded plaintext as integer is less than modulus n)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Second byte is 00, 01, and 02 (different strings used for padding for different types)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CE3E3-88B0-45BC-8F3B-DD31FBE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PKCS Padding (Contd.)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18CD-23F3-466D-9A8A-73D5B0E2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9657CE-AE08-4FAA-83DA-B4DF5894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986" y="1822536"/>
            <a:ext cx="8969674" cy="39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986" y="5749886"/>
            <a:ext cx="8928028" cy="2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OAEP Padding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Original plaintext is not directly copied into the encryption block 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Plaintext is XORed with a value derived from random padding data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46B8F-3313-4782-A020-260A9E8C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325" y="3170900"/>
            <a:ext cx="8267349" cy="360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Diffie-Hellman Key Exchange</a:t>
            </a: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Allows communicating parties with no prior knowledge to exchange shared secret keys over an insecure channel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Alice and Bob want to communicate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Alice and Bob agree on: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Number p: big prime number (such as a 2048-bit number)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Generator g: small prime number (such as 2 and 3)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Alice picks a random positive integer x &lt; p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Bob picks a random positive integer y &lt; p</a:t>
            </a:r>
            <a:endParaRPr sz="24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848DAE-B538-4B1C-9C4E-3F9F76B7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Signature</a:t>
            </a:r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Goal: provide an authenticity proof by signing digital documents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 err="1"/>
              <a:t>Diffie</a:t>
            </a:r>
            <a:r>
              <a:rPr lang="en-US" sz="2400" dirty="0"/>
              <a:t>-Hellman authors proposed the idea, but no concrete solution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RSA authors developed the first digital signature algorithm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90477-FE0F-4BBA-B5A0-C19BE62D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125" y="3611880"/>
            <a:ext cx="4361455" cy="31318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Signature using RSA</a:t>
            </a:r>
            <a:endParaRPr/>
          </a:p>
        </p:txBody>
      </p:sp>
      <p:sp>
        <p:nvSpPr>
          <p:cNvPr id="331" name="Google Shape;331;p4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Apply private-key operation on m using private key, and get a number s, everybody can get the m back from s using our public key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For a message m that needs to be signed:</a:t>
            </a:r>
            <a:endParaRPr sz="2400" dirty="0"/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Digital signature =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US" sz="2400" baseline="30000" dirty="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mod n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In practice, message may be long resulting in long signature and more computing time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Instead, we generate a cryptographic hash value from the original message, and only sign the hash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01271A-C738-43C6-9A7C-E04891C3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Digital Signature using RSA (Contd.)</a:t>
            </a:r>
            <a:endParaRPr/>
          </a:p>
        </p:txBody>
      </p:sp>
      <p:sp>
        <p:nvSpPr>
          <p:cNvPr id="338" name="Google Shape;338;p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Generate message hash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7657D-CC59-425E-88DD-D2A1165E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25" y="3038475"/>
            <a:ext cx="102679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Digital Signature using RSA (Contd.)</a:t>
            </a: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Generate and verify the signature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BAC3E-CDD1-4B1B-903E-AB83BE550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137" y="2708175"/>
            <a:ext cx="9009725" cy="3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Attack Experiment on Digital Signature </a:t>
            </a:r>
            <a:endParaRPr/>
          </a:p>
        </p:txBody>
      </p:sp>
      <p:sp>
        <p:nvSpPr>
          <p:cNvPr id="354" name="Google Shape;354;p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Attackers cannot generate a valid signature from a modified message because they do not know the private key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If attackers modifies the message, the hash will change and it will not be able to match with the hash produced from the signature verification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Experiment: modify 1 bit of signature file </a:t>
            </a:r>
            <a:r>
              <a:rPr lang="en-US" sz="2400" dirty="0" err="1"/>
              <a:t>msg.sig</a:t>
            </a:r>
            <a:r>
              <a:rPr lang="en-US" sz="2400" dirty="0"/>
              <a:t> and verify the signature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D0D35-6ADB-4DBD-A9C8-73FE34167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Attack Experiment on Digital Signature (Contd.)</a:t>
            </a:r>
            <a:endParaRPr/>
          </a:p>
        </p:txBody>
      </p:sp>
      <p:sp>
        <p:nvSpPr>
          <p:cNvPr id="361" name="Google Shape;36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After applying the RSA public key on the signature, we get a block of data that is significantly different 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A5D740-DA45-4C1C-AB2D-55E016CC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3253513"/>
            <a:ext cx="1028700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Programming using Public-Key Cryptography APIs</a:t>
            </a:r>
            <a:endParaRPr/>
          </a:p>
        </p:txBody>
      </p:sp>
      <p:sp>
        <p:nvSpPr>
          <p:cNvPr id="369" name="Google Shape;369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Languages, such as Python, Java, and C/C++, have well-developed libraries that implement the low-level cryptographic primitives for public-key operations</a:t>
            </a:r>
            <a:endParaRPr sz="20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Python: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no built-in cryptographic library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use Python packages (e.g. </a:t>
            </a:r>
            <a:r>
              <a:rPr lang="en-US" sz="2000" dirty="0" err="1"/>
              <a:t>PyCryptodome</a:t>
            </a:r>
            <a:r>
              <a:rPr lang="en-US" sz="2000" dirty="0"/>
              <a:t>)</a:t>
            </a:r>
            <a:endParaRPr sz="20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We will cover: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Key Generation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Encryption and Decryption</a:t>
            </a:r>
            <a:endParaRPr sz="2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Digital Signature</a:t>
            </a:r>
            <a:endParaRPr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A25539-9660-40E5-BCDA-2B6A05CD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Public-Key Cryptography APIs: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Key Generation</a:t>
            </a:r>
            <a:endParaRPr/>
          </a:p>
        </p:txBody>
      </p:sp>
      <p:sp>
        <p:nvSpPr>
          <p:cNvPr id="376" name="Google Shape;376;p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Python example (next slide) using Python Crypto APIs to generate a RSA key and save it to a file 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Lines in code: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Line (1): generate a 2048-bit RSA key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Line (2): export key() API serializes the key using the ASN.1 structure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Line (3): extract public-key component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99C2BF-9488-4A97-97C2-A7E639DE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Public-Key Cryptography APIs: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Key Generation (Contd.)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E6D3F-9687-418C-806B-DB0D798ED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8F195-CF87-4DE6-8DD6-8EB215AF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384" name="Google Shape;3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550" y="2101049"/>
            <a:ext cx="7893550" cy="41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Public-Key Cryptography APIs: Encryption</a:t>
            </a:r>
            <a:endParaRPr/>
          </a:p>
        </p:txBody>
      </p:sp>
      <p:sp>
        <p:nvSpPr>
          <p:cNvPr id="391" name="Google Shape;391;p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To encrypt a message using public keys, we need to decide what padding scheme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For better security, it is recommended that OAEP is used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Lines in code (example on next slide):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Line (1): import the public key from the public-key file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Line (2): create a cipher object using the public key</a:t>
            </a: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A2B2D-FC81-47FB-BB32-8115415F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Diffie-Hellman Key Exchange (Contd.)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BEB3-48FA-4D5E-A59A-8E6757BD6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C6F8AF-3634-41A0-B76D-ACC6BD21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762" y="2014194"/>
            <a:ext cx="9678475" cy="43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Public-Key Cryptography APIs: Encryption (Contd.)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6AFC-8A29-45D3-8BA3-B331DB440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57FCF-4FF1-487B-A234-14EB3FDC8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399" name="Google Shape;3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2" y="2155470"/>
            <a:ext cx="802957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Public-Key Cryptography APIs: Decryption</a:t>
            </a:r>
            <a:endParaRPr/>
          </a:p>
        </p:txBody>
      </p:sp>
      <p:sp>
        <p:nvSpPr>
          <p:cNvPr id="406" name="Google Shape;406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Uses the private key and the decrypt() API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7687E-FFF9-41C1-BB9F-01AAB7DA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407" name="Google Shape;40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975" y="2800350"/>
            <a:ext cx="802005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Public-Key Cryptography APIs: Digital Signature</a:t>
            </a:r>
            <a:endParaRPr/>
          </a:p>
        </p:txBody>
      </p:sp>
      <p:sp>
        <p:nvSpPr>
          <p:cNvPr id="414" name="Google Shape;414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In Python code, one </a:t>
            </a:r>
            <a:r>
              <a:rPr lang="en-US" sz="2400" dirty="0" err="1"/>
              <a:t>canuse</a:t>
            </a:r>
            <a:r>
              <a:rPr lang="en-US" sz="2400" dirty="0"/>
              <a:t> </a:t>
            </a:r>
            <a:r>
              <a:rPr lang="en-US" sz="2400" dirty="0" err="1"/>
              <a:t>PyCryptodome</a:t>
            </a:r>
            <a:r>
              <a:rPr lang="en-US" sz="2400" dirty="0"/>
              <a:t> library’s </a:t>
            </a:r>
            <a:r>
              <a:rPr lang="en-US" sz="2400" dirty="0" err="1"/>
              <a:t>Crypto.Signature</a:t>
            </a:r>
            <a:r>
              <a:rPr lang="en-US" sz="2400" dirty="0"/>
              <a:t> package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Four supported digital signature algorithms: 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RSASSA-PKCS1-v1_5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RSASSA-PSS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DSA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RSASSA-PSS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Show example with RSASSA-PSS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FEAFD-D131-4EEF-850C-7C866AD3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Public-Key Cryptography APIs: Digital Signature using PSS</a:t>
            </a:r>
            <a:endParaRPr/>
          </a:p>
        </p:txBody>
      </p:sp>
      <p:sp>
        <p:nvSpPr>
          <p:cNvPr id="421" name="Google Shape;421;p5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Probabilistic Signature Scheme (PSS) is a cryptographic signature scheme designed by Mihir </a:t>
            </a:r>
            <a:r>
              <a:rPr lang="en-US" sz="2400" dirty="0" err="1"/>
              <a:t>Bellare</a:t>
            </a:r>
            <a:r>
              <a:rPr lang="en-US" sz="2400" dirty="0"/>
              <a:t> and Phillip </a:t>
            </a:r>
            <a:r>
              <a:rPr lang="en-US" sz="2400" dirty="0" err="1"/>
              <a:t>Rogaway</a:t>
            </a:r>
            <a:r>
              <a:rPr lang="en-US" sz="2400" dirty="0"/>
              <a:t> 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RSA-PSS is standardized as part of PKCS#1 v2.1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Sign a message in combination with some random input. 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For same input: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two signatures are different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both can be used to verify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16D8CA-1E94-4F25-9953-63BC69B5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Public-Key Cryptography APIs: Digital Signature using PSS (Contd.)</a:t>
            </a:r>
            <a:endParaRPr/>
          </a:p>
        </p:txBody>
      </p:sp>
      <p:sp>
        <p:nvSpPr>
          <p:cNvPr id="428" name="Google Shape;428;p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Lines in code example: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line (1): create a signature object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line (2): generate the signature for the hash of a message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F8F14F-E4F6-40B3-94CA-F39B0289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429" name="Google Shape;4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725" y="3521175"/>
            <a:ext cx="6214550" cy="33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436" name="Google Shape;436;p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We will cover: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Authentication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HTTPS and TLS/SSL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Chip Technology Used in Credit Cards</a:t>
            </a:r>
            <a:endParaRPr sz="2400" dirty="0"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266C3-5146-43DE-8D4D-E15B5B839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Applications: Authentication</a:t>
            </a:r>
            <a:endParaRPr/>
          </a:p>
        </p:txBody>
      </p:sp>
      <p:sp>
        <p:nvSpPr>
          <p:cNvPr id="443" name="Google Shape;443;p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Typical way to conduct authentication is to use passwords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Disadvantage:</a:t>
            </a:r>
            <a:endParaRPr sz="2400"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 sends password to B: B can get hacked and A may use same password for multiple accounts</a:t>
            </a:r>
            <a:endParaRPr sz="2400"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cannot be used for many parties to authenticate a single party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Fundamental problem: password authentication depends on a shared secret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383D5F-BB42-4ABC-B438-26B4818C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Applications: Authentication (Contd.)</a:t>
            </a:r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Solution: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Making the encryption and decryption keys different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generate the authentication data using one key, and verify the data using a different key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4D72E-8153-4DF9-807C-E2A7319E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451" name="Google Shape;4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645" y="4272456"/>
            <a:ext cx="8158709" cy="19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Applications: Authentication (Contd.)</a:t>
            </a:r>
            <a:endParaRPr/>
          </a:p>
        </p:txBody>
      </p:sp>
      <p:sp>
        <p:nvSpPr>
          <p:cNvPr id="458" name="Google Shape;458;p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SSH Case Study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SSH uses public-key based authentication to authenticate users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Generate a pair of public and private keys: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-keygen -t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rsa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•"/>
            </a:pPr>
            <a:r>
              <a:rPr lang="en-US" sz="2400" dirty="0"/>
              <a:t>private key: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/home/seed/.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id_rsa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•"/>
            </a:pPr>
            <a:r>
              <a:rPr lang="en-US" sz="2400" dirty="0"/>
              <a:t>public key: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/home/seed/.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/id_rsa.pub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•"/>
            </a:pPr>
            <a:r>
              <a:rPr lang="en-US" sz="2400" dirty="0"/>
              <a:t>For Server:</a:t>
            </a:r>
            <a:endParaRPr sz="2400" dirty="0"/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•"/>
            </a:pPr>
            <a:r>
              <a:rPr lang="en-US" sz="2400" dirty="0"/>
              <a:t>send the public key file to the remote server using a secure channel</a:t>
            </a:r>
            <a:endParaRPr sz="2400" dirty="0"/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•"/>
            </a:pPr>
            <a:r>
              <a:rPr lang="en-US" sz="2400" dirty="0"/>
              <a:t>add public key to the authorization file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~/.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authorized_keys</a:t>
            </a:r>
            <a:r>
              <a:rPr lang="en-US" sz="2400" dirty="0"/>
              <a:t> </a:t>
            </a:r>
            <a:endParaRPr sz="2400" dirty="0"/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•"/>
            </a:pPr>
            <a:r>
              <a:rPr lang="en-US" sz="2400" dirty="0"/>
              <a:t>Server can use key to authenticate clients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6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4CCEE-5B35-4266-A0A8-BE3C90DE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Applications: HTTPS and TLS/SSL</a:t>
            </a:r>
            <a:endParaRPr/>
          </a:p>
        </p:txBody>
      </p:sp>
      <p:sp>
        <p:nvSpPr>
          <p:cNvPr id="465" name="Google Shape;465;p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HTTPS protocol is used to secure web services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HTTPS is based on the TLS/SSL protocol (uses both public key encryption and signature</a:t>
            </a:r>
            <a:endParaRPr sz="2400"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encryption using secret-key encryption algorithms</a:t>
            </a:r>
            <a:endParaRPr sz="2400"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public key algorithms are mainly used for key exchange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F7F841-36C0-4E36-BFD0-876AA196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Turn DH Key Exchange into a Public-Key Encryption Algorithm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DH key exchange protocol allows exchange of a secret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Protocol can be tweaked to turn into a public-key encryption scheme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Need:</a:t>
            </a:r>
            <a:endParaRPr sz="2400"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Public key: known to the public and used for encryption</a:t>
            </a:r>
            <a:endParaRPr sz="2400"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Private key: known only to the owner, and used for decryption</a:t>
            </a:r>
            <a:endParaRPr sz="2400" dirty="0"/>
          </a:p>
          <a:p>
            <a:pPr marL="91440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Algorithm for encryption and decryption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12C72-3C94-40A5-939E-B6BB3189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Applications: HTTPS and TLS/SSL (Contd.)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2835-5CA2-471A-995B-E5F7C9388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531CCD-A3CB-46CB-8A81-891CBCAD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473" name="Google Shape;4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586" y="2275425"/>
            <a:ext cx="6920825" cy="35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Applications: Credit Card Chip</a:t>
            </a:r>
            <a:endParaRPr/>
          </a:p>
        </p:txBody>
      </p:sp>
      <p:sp>
        <p:nvSpPr>
          <p:cNvPr id="480" name="Google Shape;480;p6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Past: cards store card information in magnetic stripe (easy to clone)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With Chip: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chips can conduct computations and store data (not disclosed to outside)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EMV standard (</a:t>
            </a:r>
            <a:r>
              <a:rPr lang="en-US" sz="2400" dirty="0" err="1"/>
              <a:t>Europay</a:t>
            </a:r>
            <a:r>
              <a:rPr lang="en-US" sz="2400" dirty="0"/>
              <a:t>, MasterCard, and Visa)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 We will cover how public key technologies are used for: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Card authentication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Transaction authentication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979F35-D3E6-436B-A8CF-0BCA574F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pic>
        <p:nvPicPr>
          <p:cNvPr id="481" name="Google Shape;4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4484184"/>
            <a:ext cx="3408750" cy="21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Applications: Credit Card Chip Authentication</a:t>
            </a:r>
            <a:endParaRPr/>
          </a:p>
        </p:txBody>
      </p:sp>
      <p:sp>
        <p:nvSpPr>
          <p:cNvPr id="488" name="Google Shape;488;p6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Card contains a unique public and private key pair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Private key is protected and will never be disclosed to the outside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Public key is digitally signed by the issuer, so its authenticity can be verified by readers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555C09-4880-448E-AA26-3210F91A0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pic>
        <p:nvPicPr>
          <p:cNvPr id="489" name="Google Shape;4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59" y="3577590"/>
            <a:ext cx="7035879" cy="31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Applications: Credit Card Transaction Authentication</a:t>
            </a:r>
            <a:endParaRPr/>
          </a:p>
        </p:txBody>
      </p:sp>
      <p:sp>
        <p:nvSpPr>
          <p:cNvPr id="496" name="Google Shape;496;p6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Issuer needs to know whether the transaction is authentic </a:t>
            </a:r>
            <a:endParaRPr sz="24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Transaction needs to be signed by the card using its private key</a:t>
            </a:r>
            <a:endParaRPr sz="24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 Verified Signature: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To issuers: card owner has approved the transaction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To honest vendor: enables the vendor to save the transactions and submit them later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51C99A-E632-41FF-A7A1-DD4915C6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pic>
        <p:nvPicPr>
          <p:cNvPr id="497" name="Google Shape;4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155" y="4366259"/>
            <a:ext cx="6227845" cy="22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Turn DH Key Exchange into a Public-Key Encryption Algorithm (Contd.)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4AFCE-D4EC-47D3-A18E-9B2E2742B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6FE25-70BC-490E-8A94-D044A216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2103120"/>
            <a:ext cx="925830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RSA Algorithm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We will cover: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Modulo Operation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Euler’s Theorem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Extended Euclidean Algorithm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RSA Algorithm</a:t>
            </a:r>
            <a:endParaRPr sz="2400" dirty="0"/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Algorithm example on small and large number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1476BE-B258-4E01-8062-838F14A71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Modulo Operation</a:t>
            </a:r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The RSA algorithm is based on modulo operations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a mod n </a:t>
            </a:r>
            <a:r>
              <a:rPr lang="en-US" sz="2400" dirty="0"/>
              <a:t> is the remainder after division of a by the modulus n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Second number is called modulus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For example, (10 mod 3) equals to 1 and (15 mod 5) equals to 0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Modulo operations are distributive: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396F09-B78A-4725-94FE-EFB10C6DB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163" y="4503253"/>
            <a:ext cx="8225675" cy="13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Euler’s Theorem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Euler’s totient function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φ(n)</a:t>
            </a:r>
            <a:r>
              <a:rPr lang="en-US" sz="2400" dirty="0"/>
              <a:t> counts the positive integers up to a given integer n that are relatively prime to n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φ(n) = n − 1</a:t>
            </a:r>
            <a:r>
              <a:rPr lang="en-US" sz="2400" dirty="0"/>
              <a:t>, if n is a prime number.</a:t>
            </a:r>
            <a:endParaRPr sz="2400" dirty="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Euler’s totient function property: 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if m and n are relatively prime,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φ(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mn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) = φ(m) ∗ φ(n)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400" dirty="0"/>
              <a:t>Euler’s theorem states:</a:t>
            </a:r>
            <a:endParaRPr sz="2400" dirty="0"/>
          </a:p>
          <a:p>
            <a:pPr marL="91440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400" b="1" dirty="0" err="1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 b="1" baseline="30000" dirty="0" err="1">
                <a:latin typeface="Courier New"/>
                <a:ea typeface="Courier New"/>
                <a:cs typeface="Courier New"/>
                <a:sym typeface="Courier New"/>
              </a:rPr>
              <a:t>φ</a:t>
            </a:r>
            <a:r>
              <a:rPr lang="en-US" sz="2400" b="1" baseline="30000" dirty="0">
                <a:latin typeface="Courier New"/>
                <a:ea typeface="Courier New"/>
                <a:cs typeface="Courier New"/>
                <a:sym typeface="Courier New"/>
              </a:rPr>
              <a:t>(n) </a:t>
            </a:r>
            <a:r>
              <a:rPr lang="en-US" sz="2400" b="1" dirty="0">
                <a:latin typeface="Courier New"/>
                <a:ea typeface="Courier New"/>
                <a:cs typeface="Courier New"/>
                <a:sym typeface="Courier New"/>
              </a:rPr>
              <a:t>= 1 (mod n)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, where a and n are coprime.</a:t>
            </a:r>
          </a:p>
          <a:p>
            <a:pPr marL="520700" lvl="1" indent="0">
              <a:lnSpc>
                <a:spcPct val="115000"/>
              </a:lnSpc>
              <a:spcBef>
                <a:spcPts val="0"/>
              </a:spcBef>
              <a:buSzPts val="2600"/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e.g., a = 7, n = 15. Then φ(n)= 8.</a:t>
            </a:r>
          </a:p>
          <a:p>
            <a:pPr marL="520700" lvl="1" indent="0">
              <a:lnSpc>
                <a:spcPct val="115000"/>
              </a:lnSpc>
              <a:spcBef>
                <a:spcPts val="0"/>
              </a:spcBef>
              <a:buSzPts val="2600"/>
              <a:buNone/>
            </a:pP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2400" baseline="30000" dirty="0" err="1">
                <a:latin typeface="Courier New"/>
                <a:ea typeface="Courier New"/>
                <a:cs typeface="Courier New"/>
                <a:sym typeface="Courier New"/>
              </a:rPr>
              <a:t>φ</a:t>
            </a:r>
            <a:r>
              <a:rPr lang="en-US" sz="2400" baseline="30000" dirty="0">
                <a:latin typeface="Courier New"/>
                <a:ea typeface="Courier New"/>
                <a:cs typeface="Courier New"/>
                <a:sym typeface="Courier New"/>
              </a:rPr>
              <a:t>(n)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mod n = 7</a:t>
            </a:r>
            <a:r>
              <a:rPr lang="en-US" sz="2400" baseline="30000" dirty="0">
                <a:latin typeface="Courier New"/>
                <a:ea typeface="Courier New"/>
                <a:cs typeface="Courier New"/>
                <a:sym typeface="Courier New"/>
              </a:rPr>
              <a:t>8 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mod 15 = 1</a:t>
            </a: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CA3AC-CF1A-4A33-9DE4-C9F60B9C4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7033</TotalTime>
  <Words>2446</Words>
  <Application>Microsoft Office PowerPoint</Application>
  <PresentationFormat>Widescreen</PresentationFormat>
  <Paragraphs>385</Paragraphs>
  <Slides>53</Slides>
  <Notes>52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Courier New</vt:lpstr>
      <vt:lpstr>Garamond</vt:lpstr>
      <vt:lpstr>Goudy Old Style</vt:lpstr>
      <vt:lpstr>SavonVTI</vt:lpstr>
      <vt:lpstr>Public Key Cryptography</vt:lpstr>
      <vt:lpstr>Brief History Lesson</vt:lpstr>
      <vt:lpstr>Diffie-Hellman Key Exchange</vt:lpstr>
      <vt:lpstr>Diffie-Hellman Key Exchange (Contd.)</vt:lpstr>
      <vt:lpstr>Turn DH Key Exchange into a Public-Key Encryption Algorithm</vt:lpstr>
      <vt:lpstr>Turn DH Key Exchange into a Public-Key Encryption Algorithm (Contd.)</vt:lpstr>
      <vt:lpstr>RSA Algorithm</vt:lpstr>
      <vt:lpstr>Modulo Operation</vt:lpstr>
      <vt:lpstr>Euler’s Theorem</vt:lpstr>
      <vt:lpstr>Euler’s Theorem (Contd.)</vt:lpstr>
      <vt:lpstr>Extended Euclidean Algorithm (EEA)</vt:lpstr>
      <vt:lpstr>RSA Algorithm</vt:lpstr>
      <vt:lpstr>RSA: Key Generation</vt:lpstr>
      <vt:lpstr>RSA: Encryption and Decryption</vt:lpstr>
      <vt:lpstr>RSA Exercise: Small Numbers</vt:lpstr>
      <vt:lpstr>RSA Exercise: Small Numbers (Contd.)</vt:lpstr>
      <vt:lpstr>RSA Exercise: Small Numbers (Contd.)</vt:lpstr>
      <vt:lpstr>Hybrid Encryption</vt:lpstr>
      <vt:lpstr>Using OpenSSL Tools to Conduct RSA Operations</vt:lpstr>
      <vt:lpstr>OpenSSL Tools: Generating RSA keys </vt:lpstr>
      <vt:lpstr>OpenSSL Tools: Generating RSA keys (Contd.)</vt:lpstr>
      <vt:lpstr>OpenSSL Tools: Extracting Public Key </vt:lpstr>
      <vt:lpstr>OpenSSL Tools: Encryption and Decryption</vt:lpstr>
      <vt:lpstr>Paddings for RSA</vt:lpstr>
      <vt:lpstr>Attacks Against Textbook RSA</vt:lpstr>
      <vt:lpstr>Paddings: PKCS#1 v1.5 and OAEP</vt:lpstr>
      <vt:lpstr>PKCS Padding</vt:lpstr>
      <vt:lpstr>PKCS Padding (Contd.)</vt:lpstr>
      <vt:lpstr>OAEP Padding</vt:lpstr>
      <vt:lpstr>Digital Signature</vt:lpstr>
      <vt:lpstr>Digital Signature using RSA</vt:lpstr>
      <vt:lpstr>Digital Signature using RSA (Contd.)</vt:lpstr>
      <vt:lpstr>Digital Signature using RSA (Contd.)</vt:lpstr>
      <vt:lpstr>Attack Experiment on Digital Signature </vt:lpstr>
      <vt:lpstr>Attack Experiment on Digital Signature (Contd.)</vt:lpstr>
      <vt:lpstr>Programming using Public-Key Cryptography APIs</vt:lpstr>
      <vt:lpstr>Public-Key Cryptography APIs:  Key Generation</vt:lpstr>
      <vt:lpstr>Public-Key Cryptography APIs:  Key Generation (Contd.)</vt:lpstr>
      <vt:lpstr>Public-Key Cryptography APIs: Encryption</vt:lpstr>
      <vt:lpstr>Public-Key Cryptography APIs: Encryption (Contd.)</vt:lpstr>
      <vt:lpstr>Public-Key Cryptography APIs: Decryption</vt:lpstr>
      <vt:lpstr>Public-Key Cryptography APIs: Digital Signature</vt:lpstr>
      <vt:lpstr>Public-Key Cryptography APIs: Digital Signature using PSS</vt:lpstr>
      <vt:lpstr>Public-Key Cryptography APIs: Digital Signature using PSS (Contd.)</vt:lpstr>
      <vt:lpstr>Applications</vt:lpstr>
      <vt:lpstr>Applications: Authentication</vt:lpstr>
      <vt:lpstr>Applications: Authentication (Contd.)</vt:lpstr>
      <vt:lpstr>Applications: Authentication (Contd.)</vt:lpstr>
      <vt:lpstr>Applications: HTTPS and TLS/SSL</vt:lpstr>
      <vt:lpstr>Applications: HTTPS and TLS/SSL (Contd.)</vt:lpstr>
      <vt:lpstr>Applications: Credit Card Chip</vt:lpstr>
      <vt:lpstr>Applications: Credit Card Chip Authentication</vt:lpstr>
      <vt:lpstr>Applications: Credit Card Transaction Authentication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Architecture and Design</dc:title>
  <dc:creator>Chad Johnson</dc:creator>
  <cp:lastModifiedBy>Chad Johnson</cp:lastModifiedBy>
  <cp:revision>15</cp:revision>
  <dcterms:created xsi:type="dcterms:W3CDTF">2022-01-20T13:37:19Z</dcterms:created>
  <dcterms:modified xsi:type="dcterms:W3CDTF">2022-03-08T00:59:19Z</dcterms:modified>
</cp:coreProperties>
</file>